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75" r:id="rId3"/>
    <p:sldId id="257" r:id="rId4"/>
    <p:sldId id="258" r:id="rId5"/>
    <p:sldId id="259" r:id="rId6"/>
    <p:sldId id="261" r:id="rId7"/>
    <p:sldId id="276" r:id="rId8"/>
    <p:sldId id="262" r:id="rId9"/>
    <p:sldId id="263" r:id="rId10"/>
    <p:sldId id="277" r:id="rId11"/>
    <p:sldId id="264" r:id="rId12"/>
    <p:sldId id="265" r:id="rId13"/>
    <p:sldId id="267" r:id="rId14"/>
    <p:sldId id="270" r:id="rId15"/>
    <p:sldId id="271" r:id="rId16"/>
    <p:sldId id="274" r:id="rId17"/>
    <p:sldId id="272" r:id="rId18"/>
    <p:sldId id="273" r:id="rId19"/>
    <p:sldId id="27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102E5-FDB1-4E7B-8151-1149CE07E385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90BA9-85BD-4242-8761-51AAD907FA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944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BEF1-DB6A-421E-BBAA-2F319549BB34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DA56469-494B-48CC-9845-055E12B178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BEF1-DB6A-421E-BBAA-2F319549BB34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56469-494B-48CC-9845-055E12B178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BEF1-DB6A-421E-BBAA-2F319549BB34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56469-494B-48CC-9845-055E12B178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BEF1-DB6A-421E-BBAA-2F319549BB34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56469-494B-48CC-9845-055E12B178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BEF1-DB6A-421E-BBAA-2F319549BB34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DA56469-494B-48CC-9845-055E12B178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BEF1-DB6A-421E-BBAA-2F319549BB34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56469-494B-48CC-9845-055E12B178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BEF1-DB6A-421E-BBAA-2F319549BB34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56469-494B-48CC-9845-055E12B178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BEF1-DB6A-421E-BBAA-2F319549BB34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56469-494B-48CC-9845-055E12B178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BEF1-DB6A-421E-BBAA-2F319549BB34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56469-494B-48CC-9845-055E12B178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BEF1-DB6A-421E-BBAA-2F319549BB34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56469-494B-48CC-9845-055E12B178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BEF1-DB6A-421E-BBAA-2F319549BB34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DA56469-494B-48CC-9845-055E12B178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44ABEF1-DB6A-421E-BBAA-2F319549BB34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DA56469-494B-48CC-9845-055E12B178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2819400"/>
          </a:xfrm>
        </p:spPr>
        <p:txBody>
          <a:bodyPr>
            <a:normAutofit/>
          </a:bodyPr>
          <a:lstStyle/>
          <a:p>
            <a:r>
              <a:rPr lang="en-US" dirty="0" smtClean="0"/>
              <a:t>Objectives:</a:t>
            </a:r>
          </a:p>
          <a:p>
            <a:pPr marL="514350" indent="-514350">
              <a:buAutoNum type="arabicParenR"/>
            </a:pPr>
            <a:r>
              <a:rPr lang="en-US" dirty="0" smtClean="0"/>
              <a:t>Find the lengths of segments</a:t>
            </a:r>
          </a:p>
          <a:p>
            <a:pPr marL="514350" indent="-514350">
              <a:buAutoNum type="arabicParenR"/>
            </a:pPr>
            <a:r>
              <a:rPr lang="en-US" dirty="0" smtClean="0"/>
              <a:t>Find the measures of angles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00"/>
            <a:ext cx="82296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1-4 Measuring Segments &amp; Angles</a:t>
            </a:r>
            <a:br>
              <a:rPr lang="en-US" dirty="0" smtClean="0"/>
            </a:br>
            <a:r>
              <a:rPr lang="en-US" dirty="0" smtClean="0"/>
              <a:t>M11.B.2    M11.C.1</a:t>
            </a:r>
            <a:br>
              <a:rPr lang="en-US" dirty="0" smtClean="0"/>
            </a:br>
            <a:r>
              <a:rPr lang="en-US" dirty="0" smtClean="0"/>
              <a:t>2.5.11.B    2.3.11.B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4: Using Midpoint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 is the midpoint of NO  and NM = 12. Find MO and NO.</a:t>
            </a:r>
          </a:p>
          <a:p>
            <a:pPr marL="0" indent="0">
              <a:buNone/>
            </a:pPr>
            <a:r>
              <a:rPr lang="en-US" dirty="0" smtClean="0"/>
              <a:t>DRAW A PICTURE!!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886200" y="15240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781800" y="15240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848600" y="15240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1517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5: Finding Lengths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 is the midpoint of RT. Find RM, MT and RT.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209800" y="2133600"/>
            <a:ext cx="4419600" cy="445532"/>
            <a:chOff x="1752600" y="2590800"/>
            <a:chExt cx="4419600" cy="445532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905000" y="2590800"/>
              <a:ext cx="4114800" cy="0"/>
            </a:xfrm>
            <a:prstGeom prst="line">
              <a:avLst/>
            </a:prstGeom>
            <a:ln w="19050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3962400" y="26670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867400" y="26670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752600" y="26670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419600" y="1447800"/>
            <a:ext cx="38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chemeClr val="accent1"/>
                </a:solidFill>
              </a:rPr>
              <a:t>.</a:t>
            </a:r>
            <a:endParaRPr lang="en-US" sz="6000" dirty="0">
              <a:solidFill>
                <a:schemeClr val="accent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4200" y="2133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r>
              <a:rPr lang="en-US" i="1" dirty="0" smtClean="0"/>
              <a:t>x</a:t>
            </a:r>
            <a:r>
              <a:rPr lang="en-US" dirty="0" smtClean="0"/>
              <a:t> + 9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105400" y="2133600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r>
              <a:rPr lang="en-US" i="1" dirty="0" smtClean="0"/>
              <a:t>x</a:t>
            </a:r>
            <a:r>
              <a:rPr lang="en-US" dirty="0" smtClean="0"/>
              <a:t> - 36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Angle (/)- formed by two rays with the same endpoint. The rays are the sides of the angle. Endpoint is the vertex.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Label angles by their sides or vertex.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133600" y="1752600"/>
            <a:ext cx="228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3200400" y="2743200"/>
            <a:ext cx="2438400" cy="1969532"/>
            <a:chOff x="3200400" y="2743200"/>
            <a:chExt cx="2438400" cy="1969532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3505200" y="4343400"/>
              <a:ext cx="2133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3505200" y="2743200"/>
              <a:ext cx="1905000" cy="1600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572000" y="3657600"/>
              <a:ext cx="381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 smtClean="0">
                  <a:solidFill>
                    <a:schemeClr val="accent1"/>
                  </a:solidFill>
                </a:rPr>
                <a:t>.</a:t>
              </a:r>
              <a:endParaRPr lang="en-US" sz="6000" dirty="0">
                <a:solidFill>
                  <a:schemeClr val="accent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267200" y="2870537"/>
              <a:ext cx="381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 smtClean="0">
                  <a:solidFill>
                    <a:schemeClr val="accent1"/>
                  </a:solidFill>
                </a:rPr>
                <a:t>.</a:t>
              </a:r>
              <a:endParaRPr lang="en-US" sz="6000" dirty="0">
                <a:solidFill>
                  <a:schemeClr val="accent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572000" y="43434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Q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200400" y="41910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114800" y="31242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6: Naming 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Name in 4 Ways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066800" y="2209800"/>
            <a:ext cx="2438400" cy="1969532"/>
            <a:chOff x="3200400" y="2743200"/>
            <a:chExt cx="2438400" cy="1969532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3505200" y="4343400"/>
              <a:ext cx="2133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flipV="1">
              <a:off x="3505200" y="2743200"/>
              <a:ext cx="1905000" cy="1600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4572000" y="3657600"/>
              <a:ext cx="381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 smtClean="0">
                  <a:solidFill>
                    <a:schemeClr val="accent1"/>
                  </a:solidFill>
                </a:rPr>
                <a:t>.</a:t>
              </a:r>
              <a:endParaRPr lang="en-US" sz="6000" dirty="0">
                <a:solidFill>
                  <a:schemeClr val="accent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267200" y="2870537"/>
              <a:ext cx="381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 smtClean="0">
                  <a:solidFill>
                    <a:schemeClr val="accent1"/>
                  </a:solidFill>
                </a:rPr>
                <a:t>.</a:t>
              </a:r>
              <a:endParaRPr lang="en-US" sz="6000" dirty="0">
                <a:solidFill>
                  <a:schemeClr val="accent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572000" y="43434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Z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200400" y="41910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114800" y="31242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Y</a:t>
              </a:r>
              <a:endParaRPr lang="en-US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600200" y="35168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Classifying 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Acute Angle</a:t>
            </a:r>
            <a:r>
              <a:rPr lang="en-US" dirty="0" smtClean="0"/>
              <a:t>	0&lt;x&lt;90</a:t>
            </a:r>
          </a:p>
          <a:p>
            <a:r>
              <a:rPr lang="en-US" b="1" dirty="0" smtClean="0"/>
              <a:t>Right Angle</a:t>
            </a:r>
            <a:r>
              <a:rPr lang="en-US" dirty="0" smtClean="0"/>
              <a:t>	x= 90</a:t>
            </a:r>
          </a:p>
          <a:p>
            <a:r>
              <a:rPr lang="en-US" b="1" dirty="0" smtClean="0"/>
              <a:t>Obtuse Angle       </a:t>
            </a:r>
            <a:r>
              <a:rPr lang="en-US" dirty="0" smtClean="0"/>
              <a:t>90&lt;x&lt;180</a:t>
            </a:r>
          </a:p>
          <a:p>
            <a:r>
              <a:rPr lang="en-US" b="1" dirty="0" smtClean="0"/>
              <a:t>Straight Angle      </a:t>
            </a:r>
            <a:r>
              <a:rPr lang="en-US" dirty="0" smtClean="0"/>
              <a:t>x = 180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**To indicate the size or degree measure of an angle, write a lowercase “m” in front of the angle symbol.</a:t>
            </a:r>
          </a:p>
          <a:p>
            <a:pPr marL="0" indent="0">
              <a:buNone/>
            </a:pPr>
            <a:r>
              <a:rPr lang="en-US" dirty="0" smtClean="0"/>
              <a:t>Example: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Example 7: Measuring &amp; Classifying Angles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Classify the Angles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676400" y="3276600"/>
            <a:ext cx="6172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4495800" y="1600200"/>
            <a:ext cx="1676400" cy="167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267200" y="2895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800600" y="2895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Congruent Angles – Angles with the same measure.</a:t>
            </a:r>
          </a:p>
          <a:p>
            <a:pPr>
              <a:buNone/>
            </a:pPr>
            <a:r>
              <a:rPr lang="en-US" dirty="0" smtClean="0"/>
              <a:t>	Ex) m&lt;1 = m&lt;2, then &lt;1 = &lt;2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95800" y="1828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~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Postulate 1-8: Angle Addition Postulate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point B is in the interior of &lt;AOC, then</a:t>
            </a:r>
          </a:p>
          <a:p>
            <a:pPr>
              <a:buNone/>
            </a:pPr>
            <a:r>
              <a:rPr lang="en-US" dirty="0" smtClean="0"/>
              <a:t>m&lt;AOB + m&lt;BOC = m&lt;AOC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If &lt;AOC is a straight angle, then </a:t>
            </a:r>
          </a:p>
          <a:p>
            <a:pPr>
              <a:buNone/>
            </a:pPr>
            <a:r>
              <a:rPr lang="en-US" dirty="0" smtClean="0"/>
              <a:t>m&lt;AOB + m&lt;BOC = 180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562600" y="3200400"/>
            <a:ext cx="1676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 flipH="1" flipV="1">
            <a:off x="5410200" y="2133600"/>
            <a:ext cx="12192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6200000" flipV="1">
            <a:off x="4533900" y="2171700"/>
            <a:ext cx="1447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191000" y="5486400"/>
            <a:ext cx="3276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V="1">
            <a:off x="4533900" y="4610100"/>
            <a:ext cx="10668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477000" y="5410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876800" y="4572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400800" y="32120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943600" y="2133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257800" y="5486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334000" y="31358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419600" y="5410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105400" y="1981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Example 8: Using the Angle Addition Postulate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that m&lt;1 = 42 and the m&lt;ABC = 88. Find m&lt;2.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895600" y="3429000"/>
            <a:ext cx="2667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 flipH="1" flipV="1">
            <a:off x="2133600" y="2438400"/>
            <a:ext cx="1752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895600" y="1981200"/>
            <a:ext cx="213360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971800" y="29718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200400" y="31358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343400" y="3352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667000" y="3200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743200" y="2133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9: Angle Addition Postulate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m &lt; DEG = 145, find m &lt; GEF.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/>
              <a:t> </a:t>
            </a:r>
            <a:r>
              <a:rPr lang="en-US" smtClean="0"/>
              <a:t>                                                      G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D                  E                 F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590800" y="3657600"/>
            <a:ext cx="3886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4648200" y="2514600"/>
            <a:ext cx="9906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572000" y="3581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048000" y="3581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943600" y="3581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257800" y="2819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931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Here is a Ruler…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the distance between points C and D?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90800" y="2895600"/>
            <a:ext cx="46482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90800" y="2743200"/>
            <a:ext cx="464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  |      |      |      |      |      |      |      |     |       | </a:t>
            </a:r>
          </a:p>
          <a:p>
            <a:r>
              <a:rPr lang="en-US" dirty="0" smtClean="0"/>
              <a:t>     1      2      3      4      5      6      7      8      9      10</a:t>
            </a:r>
          </a:p>
          <a:p>
            <a:r>
              <a:rPr lang="en-US" dirty="0"/>
              <a:t> </a:t>
            </a:r>
            <a:r>
              <a:rPr lang="en-US" dirty="0" smtClean="0"/>
              <a:t>           C                      D    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971800" y="2819400"/>
            <a:ext cx="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3352800" y="28956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648200" y="28956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643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Postulate 1-5: Ruler Postulate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points of a line can be put into one-to-one correspondence with the real numbers so that the distance between any two points is the absolute value of the difference of the corresponding numbers.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286000" y="3505200"/>
            <a:ext cx="403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53000" y="30480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00400" y="30480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953000" y="31242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276600" y="31242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4114800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length of AB = |a-b|</a:t>
            </a:r>
          </a:p>
          <a:p>
            <a:endParaRPr lang="en-US" dirty="0"/>
          </a:p>
          <a:p>
            <a:r>
              <a:rPr lang="en-US" dirty="0" smtClean="0"/>
              <a:t>**Think back to our ruler…|2-5| = 3 and |5-2| = 3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438400" y="4191000"/>
            <a:ext cx="228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263521" y="3524309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05316" y="3524309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Congruent Segments - Two segments with the same length. **congruent symbol (=)</a:t>
            </a:r>
          </a:p>
          <a:p>
            <a:pPr>
              <a:buNone/>
            </a:pPr>
            <a:r>
              <a:rPr lang="en-US" dirty="0" smtClean="0"/>
              <a:t>Ex) If AB = CD, then AB = CD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48100" y="1752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~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62400" y="2209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~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581400" y="2362200"/>
            <a:ext cx="304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343400" y="2362200"/>
            <a:ext cx="304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19200" y="3429000"/>
            <a:ext cx="2209800" cy="0"/>
          </a:xfrm>
          <a:prstGeom prst="line">
            <a:avLst/>
          </a:prstGeom>
          <a:ln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343400" y="3429000"/>
            <a:ext cx="2209800" cy="0"/>
          </a:xfrm>
          <a:prstGeom prst="line">
            <a:avLst/>
          </a:prstGeom>
          <a:ln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143000" y="4038600"/>
            <a:ext cx="2209800" cy="0"/>
          </a:xfrm>
          <a:prstGeom prst="line">
            <a:avLst/>
          </a:prstGeom>
          <a:ln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343400" y="4038600"/>
            <a:ext cx="2209800" cy="0"/>
          </a:xfrm>
          <a:prstGeom prst="line">
            <a:avLst/>
          </a:prstGeom>
          <a:ln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400800" y="3657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00800" y="29718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00400" y="36576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962400" y="36576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62400" y="30480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38200" y="36576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14400" y="30480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276600" y="30480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057400" y="3657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 cm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981200" y="3048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 cm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5257800" y="34290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5562600" y="34290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5334000" y="40386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5562600" y="40386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1: Comparing Segment Lengths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Find which two of the segments XY, ZY and ZW are congruent.</a:t>
            </a:r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105400" y="15240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638800" y="15240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553200" y="15240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number_lin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2286000"/>
            <a:ext cx="5438775" cy="1447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934200" y="25146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34000" y="25146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14800" y="25146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38400" y="2438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934200" y="2971800"/>
            <a:ext cx="914400" cy="1588"/>
          </a:xfrm>
          <a:prstGeom prst="straightConnector1">
            <a:avLst/>
          </a:prstGeom>
          <a:ln w="127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7010400" y="2971800"/>
            <a:ext cx="3048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010400" y="30596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Postulate 1-6 : Segment Addition Postulate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three points A, B, and C are collinear and B is between A and C, then AB + BC = AC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2209800" y="2514600"/>
            <a:ext cx="4419600" cy="445532"/>
            <a:chOff x="1752600" y="2590800"/>
            <a:chExt cx="4419600" cy="445532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905000" y="2590800"/>
              <a:ext cx="4114800" cy="0"/>
            </a:xfrm>
            <a:prstGeom prst="line">
              <a:avLst/>
            </a:prstGeom>
            <a:ln w="19050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3962400" y="26670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867400" y="26670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752600" y="26670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343400" y="1828800"/>
            <a:ext cx="38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chemeClr val="accent1"/>
                </a:solidFill>
              </a:rPr>
              <a:t>.</a:t>
            </a:r>
            <a:endParaRPr lang="en-US" sz="60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2: Segment Addition Postulate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XY = 10, YZ = 6 and ZW = 8, what is XW?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X                   Y         Z                W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MP = 37 and NP = 25, what is MN?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M            N                                  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514600" y="2514600"/>
            <a:ext cx="381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2438400" y="24511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114800" y="24257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210300" y="2387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876800" y="24257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2438400" y="4800600"/>
            <a:ext cx="3848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3429000" y="4724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286000" y="4699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172200" y="4724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501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Example 3: Using the Segment Addition Postulate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AB = 25, find the value of x. Then find AN and NB.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133600" y="2209800"/>
            <a:ext cx="4419600" cy="445532"/>
            <a:chOff x="1752600" y="2590800"/>
            <a:chExt cx="4419600" cy="445532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905000" y="2590800"/>
              <a:ext cx="4114800" cy="0"/>
            </a:xfrm>
            <a:prstGeom prst="line">
              <a:avLst/>
            </a:prstGeom>
            <a:ln w="19050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3962400" y="26670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867400" y="26670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752600" y="26670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267200" y="1524000"/>
            <a:ext cx="38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chemeClr val="accent1"/>
                </a:solidFill>
              </a:rPr>
              <a:t>.</a:t>
            </a:r>
            <a:endParaRPr lang="en-US" sz="6000" dirty="0">
              <a:solidFill>
                <a:schemeClr val="accent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1800" y="1828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i="1" dirty="0" smtClean="0"/>
              <a:t>x</a:t>
            </a:r>
            <a:r>
              <a:rPr lang="en-US" dirty="0" smtClean="0"/>
              <a:t> - 6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29200" y="1828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x</a:t>
            </a:r>
            <a:r>
              <a:rPr lang="en-US" dirty="0" smtClean="0"/>
              <a:t> + 7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Midpoint – a point that divides a segment into two congruent segments. A midpoint “bisects” the segment.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133600" y="3429000"/>
            <a:ext cx="4419600" cy="445532"/>
            <a:chOff x="1752600" y="2590800"/>
            <a:chExt cx="4419600" cy="445532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905000" y="2590800"/>
              <a:ext cx="4114800" cy="0"/>
            </a:xfrm>
            <a:prstGeom prst="line">
              <a:avLst/>
            </a:prstGeom>
            <a:ln w="19050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3962400" y="26670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867400" y="26670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752600" y="26670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267200" y="2743200"/>
            <a:ext cx="38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chemeClr val="accent1"/>
                </a:solidFill>
              </a:rPr>
              <a:t>.</a:t>
            </a:r>
            <a:endParaRPr lang="en-US" sz="6000" dirty="0">
              <a:solidFill>
                <a:schemeClr val="accent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162300" y="3467100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5372100" y="3467100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216</TotalTime>
  <Words>566</Words>
  <Application>Microsoft Office PowerPoint</Application>
  <PresentationFormat>On-screen Show (4:3)</PresentationFormat>
  <Paragraphs>150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Equity</vt:lpstr>
      <vt:lpstr>1-4 Measuring Segments &amp; Angles M11.B.2    M11.C.1 2.5.11.B    2.3.11.B</vt:lpstr>
      <vt:lpstr>Here is a Ruler…</vt:lpstr>
      <vt:lpstr>Postulate 1-5: Ruler Postulate</vt:lpstr>
      <vt:lpstr>Vocabulary </vt:lpstr>
      <vt:lpstr>Example 1: Comparing Segment Lengths</vt:lpstr>
      <vt:lpstr>Postulate 1-6 : Segment Addition Postulate</vt:lpstr>
      <vt:lpstr>Example 2: Segment Addition Postulate</vt:lpstr>
      <vt:lpstr>Example 3: Using the Segment Addition Postulate</vt:lpstr>
      <vt:lpstr>Vocabulary</vt:lpstr>
      <vt:lpstr>Example 4: Using Midpoint</vt:lpstr>
      <vt:lpstr>Example 5: Finding Lengths</vt:lpstr>
      <vt:lpstr>Vocabulary</vt:lpstr>
      <vt:lpstr>Example 6: Naming Angles</vt:lpstr>
      <vt:lpstr>Classifying Angles</vt:lpstr>
      <vt:lpstr>Example 7: Measuring &amp; Classifying Angles</vt:lpstr>
      <vt:lpstr>Vocabulary</vt:lpstr>
      <vt:lpstr>Postulate 1-8: Angle Addition Postulate</vt:lpstr>
      <vt:lpstr>Example 8: Using the Angle Addition Postulate</vt:lpstr>
      <vt:lpstr>Example 9: Angle Addition Postulate</vt:lpstr>
    </vt:vector>
  </TitlesOfParts>
  <Company>HASD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1-4 Measuring Segments &amp; Angles M11.B.2    M11.C.1 2.5.11.B    2.3.11.B</dc:title>
  <dc:creator>User</dc:creator>
  <cp:lastModifiedBy>User</cp:lastModifiedBy>
  <cp:revision>28</cp:revision>
  <dcterms:created xsi:type="dcterms:W3CDTF">2010-12-23T14:40:09Z</dcterms:created>
  <dcterms:modified xsi:type="dcterms:W3CDTF">2014-09-03T14:44:51Z</dcterms:modified>
</cp:coreProperties>
</file>